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40" r:id="rId2"/>
    <p:sldId id="3468" r:id="rId3"/>
    <p:sldId id="3470" r:id="rId4"/>
    <p:sldId id="3471" r:id="rId5"/>
    <p:sldId id="3472" r:id="rId6"/>
    <p:sldId id="3473" r:id="rId7"/>
    <p:sldId id="3475" r:id="rId8"/>
    <p:sldId id="3476" r:id="rId9"/>
    <p:sldId id="3459" r:id="rId10"/>
    <p:sldId id="3460" r:id="rId11"/>
    <p:sldId id="3461" r:id="rId12"/>
    <p:sldId id="3462" r:id="rId13"/>
    <p:sldId id="3342" r:id="rId14"/>
    <p:sldId id="3412" r:id="rId15"/>
    <p:sldId id="3456" r:id="rId16"/>
    <p:sldId id="3457" r:id="rId17"/>
    <p:sldId id="3467" r:id="rId18"/>
    <p:sldId id="3464" r:id="rId19"/>
    <p:sldId id="3465" r:id="rId20"/>
    <p:sldId id="3436" r:id="rId21"/>
  </p:sldIdLst>
  <p:sldSz cx="9145588" cy="51450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295" indent="-12954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495" indent="-2616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695" indent="-3943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895" indent="-526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60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72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584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595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">
          <p15:clr>
            <a:srgbClr val="A4A3A4"/>
          </p15:clr>
        </p15:guide>
        <p15:guide id="2" pos="4050">
          <p15:clr>
            <a:srgbClr val="A4A3A4"/>
          </p15:clr>
        </p15:guide>
        <p15:guide id="3" orient="horz" pos="4183">
          <p15:clr>
            <a:srgbClr val="A4A3A4"/>
          </p15:clr>
        </p15:guide>
        <p15:guide id="4" pos="7588">
          <p15:clr>
            <a:srgbClr val="A4A3A4"/>
          </p15:clr>
        </p15:guide>
        <p15:guide id="5" pos="360">
          <p15:clr>
            <a:srgbClr val="A4A3A4"/>
          </p15:clr>
        </p15:guide>
        <p15:guide id="6" pos="1331">
          <p15:clr>
            <a:srgbClr val="A4A3A4"/>
          </p15:clr>
        </p15:guide>
        <p15:guide id="7" orient="horz" pos="233">
          <p15:clr>
            <a:srgbClr val="A4A3A4"/>
          </p15:clr>
        </p15:guide>
        <p15:guide id="8" orient="horz" pos="3000">
          <p15:clr>
            <a:srgbClr val="A4A3A4"/>
          </p15:clr>
        </p15:guide>
        <p15:guide id="9" pos="2880">
          <p15:clr>
            <a:srgbClr val="A4A3A4"/>
          </p15:clr>
        </p15:guide>
        <p15:guide id="10" pos="5397">
          <p15:clr>
            <a:srgbClr val="A4A3A4"/>
          </p15:clr>
        </p15:guide>
        <p15:guide id="11" pos="267">
          <p15:clr>
            <a:srgbClr val="A4A3A4"/>
          </p15:clr>
        </p15:guide>
        <p15:guide id="1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A890"/>
    <a:srgbClr val="AE1233"/>
    <a:srgbClr val="9F7B63"/>
    <a:srgbClr val="F48E77"/>
    <a:srgbClr val="A1BD70"/>
    <a:srgbClr val="889EB6"/>
    <a:srgbClr val="004236"/>
    <a:srgbClr val="169274"/>
    <a:srgbClr val="60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53" autoAdjust="0"/>
    <p:restoredTop sz="92986" autoAdjust="0"/>
  </p:normalViewPr>
  <p:slideViewPr>
    <p:cSldViewPr>
      <p:cViewPr>
        <p:scale>
          <a:sx n="75" d="100"/>
          <a:sy n="75" d="100"/>
        </p:scale>
        <p:origin x="1120" y="2296"/>
      </p:cViewPr>
      <p:guideLst>
        <p:guide orient="horz" pos="312"/>
        <p:guide pos="4050"/>
        <p:guide orient="horz" pos="4183"/>
        <p:guide pos="7588"/>
        <p:guide pos="360"/>
        <p:guide pos="1331"/>
        <p:guide orient="horz" pos="233"/>
        <p:guide orient="horz" pos="3000"/>
        <p:guide pos="2880"/>
        <p:guide pos="5397"/>
        <p:guide pos="267"/>
        <p:guide pos="96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1507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38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897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09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21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60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72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84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96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215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4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61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5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8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73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87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28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73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42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14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9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5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362"/>
            <a:ext cx="6859191" cy="1242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5135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9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9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9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xStyles>
    <p:titleStyle>
      <a:lvl1pPr algn="l" defTabSz="65024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50240" rtl="0" eaLnBrk="1" latinLnBrk="0" hangingPunct="1">
        <a:lnSpc>
          <a:spcPct val="90000"/>
        </a:lnSpc>
        <a:spcBef>
          <a:spcPts val="71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92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4155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595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6056" y="1642274"/>
            <a:ext cx="78124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基于图像识别的智能垃圾分类系统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07328" y="2932584"/>
            <a:ext cx="25298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张艺腾  赵浠明  林滏   周子龙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eaLnBrk="1" hangingPunct="1">
              <a:buFont typeface="Arial" panose="020B0604020202090204" pitchFamily="34" charset="0"/>
              <a:buNone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2021-03-12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14985" y="1320165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1513525" y="299844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Create ML</a:t>
            </a:r>
          </a:p>
        </p:txBody>
      </p:sp>
      <p:pic>
        <p:nvPicPr>
          <p:cNvPr id="8" name="图片 7" descr="Screen Shot 2021-04-08 at 21.13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85" y="562610"/>
            <a:ext cx="5607685" cy="41719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0710" y="1506220"/>
            <a:ext cx="28460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Create ML 是苹果开发的、生成机器学习模型的框架。</a:t>
            </a:r>
          </a:p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它有三个特点：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使用 Swift 进行操作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用 Playground 训练和生成模型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在 Mac OS 上完成所有工作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图片 11" descr="Screen Shot 2021-04-08 at 21.17.26"/>
          <p:cNvPicPr>
            <a:picLocks noChangeAspect="1"/>
          </p:cNvPicPr>
          <p:nvPr/>
        </p:nvPicPr>
        <p:blipFill>
          <a:blip r:embed="rId4"/>
          <a:srcRect l="5449" t="3267" r="4696" b="4571"/>
          <a:stretch>
            <a:fillRect/>
          </a:stretch>
        </p:blipFill>
        <p:spPr>
          <a:xfrm>
            <a:off x="398145" y="160020"/>
            <a:ext cx="1003935" cy="1000125"/>
          </a:xfrm>
          <a:prstGeom prst="roundRect">
            <a:avLst/>
          </a:prstGeom>
        </p:spPr>
      </p:pic>
      <p:pic>
        <p:nvPicPr>
          <p:cNvPr id="13" name="图片 12" descr="Screen Shot 2021-04-08 at 21.44.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" y="761365"/>
            <a:ext cx="8061325" cy="3621405"/>
          </a:xfrm>
          <a:prstGeom prst="rect">
            <a:avLst/>
          </a:prstGeom>
        </p:spPr>
      </p:pic>
      <p:pic>
        <p:nvPicPr>
          <p:cNvPr id="14" name="图片 13" descr="Screen Shot 2021-04-08 at 21.46.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95" y="488315"/>
            <a:ext cx="7192645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3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455615" y="299844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LabelImg</a:t>
            </a:r>
          </a:p>
        </p:txBody>
      </p:sp>
      <p:pic>
        <p:nvPicPr>
          <p:cNvPr id="7" name="图片 6" descr="Screen Shot 2021-04-08 at 21.43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" y="543560"/>
            <a:ext cx="7695565" cy="47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455615" y="299844"/>
            <a:ext cx="210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Cloud Annotation</a:t>
            </a:r>
          </a:p>
        </p:txBody>
      </p:sp>
      <p:pic>
        <p:nvPicPr>
          <p:cNvPr id="2" name="图片 1" descr="141051617888594_.pic_h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" y="895985"/>
            <a:ext cx="8255000" cy="3904615"/>
          </a:xfrm>
          <a:prstGeom prst="rect">
            <a:avLst/>
          </a:prstGeom>
        </p:spPr>
      </p:pic>
      <p:pic>
        <p:nvPicPr>
          <p:cNvPr id="3" name="图片 2" descr="Screen Shot 2021-04-08 at 21.33.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95" y="1630680"/>
            <a:ext cx="4965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35795" y="2219449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03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16321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3EF32521-5A10-4803-A456-A887C96F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6" y="908649"/>
            <a:ext cx="5195965" cy="405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58D46DA-C28C-407E-A414-19AE3102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74" y="304322"/>
            <a:ext cx="5019969" cy="4536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16321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="" xmlns:a16="http://schemas.microsoft.com/office/drawing/2014/main" id="{22D717EF-318B-43AE-8D73-32ACD6887A96}"/>
              </a:ext>
            </a:extLst>
          </p:cNvPr>
          <p:cNvSpPr txBox="1"/>
          <p:nvPr/>
        </p:nvSpPr>
        <p:spPr>
          <a:xfrm>
            <a:off x="262652" y="916360"/>
            <a:ext cx="583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训练数据集：</a:t>
            </a:r>
            <a:r>
              <a:rPr lang="en-US" altLang="zh-CN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2276 images belongs to 6 classes</a:t>
            </a:r>
            <a:endParaRPr lang="en-US" altLang="zh-CN" sz="1200" dirty="0">
              <a:latin typeface="Arial Black" panose="020B0A0402010202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06AB692-89EC-4299-A6B7-E28A5E295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0" y="1780456"/>
            <a:ext cx="1862336" cy="13967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A677E7-D946-49DF-ACF6-52BFE99D04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6" y="1780456"/>
            <a:ext cx="1862336" cy="13967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452F33DC-0588-449A-BB55-ADBAEE8CF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82" y="1809764"/>
            <a:ext cx="1862336" cy="13967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0B87D26E-C33A-413E-91F2-D07753EC3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0" y="3671972"/>
            <a:ext cx="1880085" cy="141006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BC9ACF85-44D3-4712-8C8A-1D3DA73282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6" y="3637892"/>
            <a:ext cx="1926993" cy="144524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F399D324-F41E-4FD4-AAE2-F2332C6878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3" y="3640551"/>
            <a:ext cx="1926993" cy="14452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="" xmlns:a16="http://schemas.microsoft.com/office/drawing/2014/main" id="{0CD584B5-C5DA-472A-B345-3FBCBA6C477C}"/>
              </a:ext>
            </a:extLst>
          </p:cNvPr>
          <p:cNvSpPr txBox="1"/>
          <p:nvPr/>
        </p:nvSpPr>
        <p:spPr>
          <a:xfrm>
            <a:off x="1044402" y="1439045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Cardboard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="" xmlns:a16="http://schemas.microsoft.com/office/drawing/2014/main" id="{94997DC5-01EF-46A0-A12F-390964A4F1E0}"/>
              </a:ext>
            </a:extLst>
          </p:cNvPr>
          <p:cNvSpPr txBox="1"/>
          <p:nvPr/>
        </p:nvSpPr>
        <p:spPr>
          <a:xfrm>
            <a:off x="3942488" y="1428855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Glass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="" xmlns:a16="http://schemas.microsoft.com/office/drawing/2014/main" id="{23D07488-C0A3-469E-80D4-896621DAFCAF}"/>
              </a:ext>
            </a:extLst>
          </p:cNvPr>
          <p:cNvSpPr txBox="1"/>
          <p:nvPr/>
        </p:nvSpPr>
        <p:spPr>
          <a:xfrm>
            <a:off x="6827744" y="1438858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Metal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="" xmlns:a16="http://schemas.microsoft.com/office/drawing/2014/main" id="{27C35162-C25F-4C0B-B13C-8B6CBB2D4B71}"/>
              </a:ext>
            </a:extLst>
          </p:cNvPr>
          <p:cNvSpPr txBox="1"/>
          <p:nvPr/>
        </p:nvSpPr>
        <p:spPr>
          <a:xfrm>
            <a:off x="1044402" y="3330115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Paper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="" xmlns:a16="http://schemas.microsoft.com/office/drawing/2014/main" id="{1B0A66D5-43A3-4888-9245-B56E56C32302}"/>
              </a:ext>
            </a:extLst>
          </p:cNvPr>
          <p:cNvSpPr txBox="1"/>
          <p:nvPr/>
        </p:nvSpPr>
        <p:spPr>
          <a:xfrm>
            <a:off x="3925062" y="3327322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Plastic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="" xmlns:a16="http://schemas.microsoft.com/office/drawing/2014/main" id="{70E0CD82-7E0A-4E95-A57D-73708BCFAFCF}"/>
              </a:ext>
            </a:extLst>
          </p:cNvPr>
          <p:cNvSpPr txBox="1"/>
          <p:nvPr/>
        </p:nvSpPr>
        <p:spPr>
          <a:xfrm>
            <a:off x="6840576" y="3331252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21853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16321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4C48601-EC9F-46D4-9758-0442A9E9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0" y="4122339"/>
            <a:ext cx="8248080" cy="595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F6BBC02-868E-4DBB-9DAF-5B7B37C66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3" y="862948"/>
            <a:ext cx="2629372" cy="4766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6277B12-5CCC-42E5-9EC1-BA540591C981}"/>
              </a:ext>
            </a:extLst>
          </p:cNvPr>
          <p:cNvSpPr txBox="1"/>
          <p:nvPr/>
        </p:nvSpPr>
        <p:spPr>
          <a:xfrm>
            <a:off x="141916" y="916594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目前模型准确率：</a:t>
            </a:r>
            <a:r>
              <a:rPr lang="en-US" altLang="zh-CN" b="1" dirty="0"/>
              <a:t>82.50%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A058FCE-A1DF-42C3-8760-C668ACB14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14" y="340296"/>
            <a:ext cx="3053095" cy="3422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0C90D6F-8B2B-49AD-8C28-A88AEBAFA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5" y="1837857"/>
            <a:ext cx="1778000" cy="17780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="" xmlns:a16="http://schemas.microsoft.com/office/drawing/2014/main" id="{B2CB697B-FE9F-40D9-B71C-E8D623374492}"/>
              </a:ext>
            </a:extLst>
          </p:cNvPr>
          <p:cNvCxnSpPr>
            <a:cxnSpLocks/>
          </p:cNvCxnSpPr>
          <p:nvPr/>
        </p:nvCxnSpPr>
        <p:spPr>
          <a:xfrm>
            <a:off x="2106388" y="2773927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9B24034-49EC-43F3-9D16-D27DA2988902}"/>
              </a:ext>
            </a:extLst>
          </p:cNvPr>
          <p:cNvSpPr txBox="1"/>
          <p:nvPr/>
        </p:nvSpPr>
        <p:spPr>
          <a:xfrm>
            <a:off x="2566389" y="2293887"/>
            <a:ext cx="64953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/>
              <a:t>预测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B998F313-8A18-4AD1-AFF0-3A8DB7E91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3" y="2404703"/>
            <a:ext cx="1937234" cy="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35795" y="2219449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</a:t>
            </a:r>
            <a:r>
              <a:rPr lang="en-US" alt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04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04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支持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Android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iOS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等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跨平台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允许使用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HTML5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CSS3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JavaScript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等进行开发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使用</a:t>
                </a:r>
                <a:r>
                  <a:rPr lang="en-US" altLang="zh-CN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Web</a:t>
                </a: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技术开发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可使用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JavaScript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访问摄像头等原生的设备功能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提供设备相关</a:t>
                </a:r>
                <a:r>
                  <a:rPr lang="en-US" altLang="zh-CN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API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轻量级模型可以作为扩展插件调用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支持扩展插件</a:t>
                </a:r>
              </a:p>
            </p:txBody>
          </p:sp>
        </p:grpSp>
      </p:grpSp>
      <p:pic>
        <p:nvPicPr>
          <p:cNvPr id="2" name="图片 1" descr="微信截图_20210408195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55" y="382905"/>
            <a:ext cx="1191895" cy="1317625"/>
          </a:xfrm>
          <a:prstGeom prst="rect">
            <a:avLst/>
          </a:prstGeom>
        </p:spPr>
      </p:pic>
      <p:sp>
        <p:nvSpPr>
          <p:cNvPr id="3" name="文本框 32"/>
          <p:cNvSpPr txBox="1"/>
          <p:nvPr userDrawn="1"/>
        </p:nvSpPr>
        <p:spPr>
          <a:xfrm>
            <a:off x="265159" y="257176"/>
            <a:ext cx="1115695" cy="268605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开发框架</a:t>
            </a:r>
          </a:p>
        </p:txBody>
      </p:sp>
      <p:sp>
        <p:nvSpPr>
          <p:cNvPr id="5" name="文本框 33"/>
          <p:cNvSpPr txBox="1"/>
          <p:nvPr userDrawn="1"/>
        </p:nvSpPr>
        <p:spPr>
          <a:xfrm>
            <a:off x="265159" y="465139"/>
            <a:ext cx="1533525" cy="207010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algn="l" defTabSz="685800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 Development Framework</a:t>
            </a:r>
          </a:p>
        </p:txBody>
      </p:sp>
      <p:sp>
        <p:nvSpPr>
          <p:cNvPr id="11" name="矩形 10"/>
          <p:cNvSpPr/>
          <p:nvPr/>
        </p:nvSpPr>
        <p:spPr>
          <a:xfrm>
            <a:off x="3852409" y="1852504"/>
            <a:ext cx="1376524" cy="22164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Apache Cordova</a:t>
            </a:r>
          </a:p>
        </p:txBody>
      </p:sp>
    </p:spTree>
    <p:extLst>
      <p:ext uri="{BB962C8B-B14F-4D97-AF65-F5344CB8AC3E}">
        <p14:creationId xmlns:p14="http://schemas.microsoft.com/office/powerpoint/2010/main" val="3248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15695" cy="268605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开发框架</a:t>
            </a:r>
          </a:p>
        </p:txBody>
      </p:sp>
      <p:sp>
        <p:nvSpPr>
          <p:cNvPr id="5" name="文本框 33"/>
          <p:cNvSpPr txBox="1"/>
          <p:nvPr userDrawn="1"/>
        </p:nvSpPr>
        <p:spPr>
          <a:xfrm>
            <a:off x="265159" y="465139"/>
            <a:ext cx="1533525" cy="207010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algn="l" defTabSz="685800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 Development Framework</a:t>
            </a:r>
          </a:p>
        </p:txBody>
      </p:sp>
      <p:pic>
        <p:nvPicPr>
          <p:cNvPr id="6" name="图片 5" descr="1652523-a156a63a5cd4bb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65" y="309880"/>
            <a:ext cx="5718175" cy="45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7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56835" y="1698625"/>
            <a:ext cx="282575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MH_Entry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28265" y="2315845"/>
            <a:ext cx="132461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ML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MH_Entry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70431" y="3032098"/>
            <a:ext cx="2093471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zxm</a:t>
            </a:r>
            <a:r>
              <a:rPr lang="zh-CN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4" name="MH_Entry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05946" y="3700478"/>
            <a:ext cx="2037807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开发框架</a:t>
            </a:r>
          </a:p>
        </p:txBody>
      </p:sp>
      <p:sp>
        <p:nvSpPr>
          <p:cNvPr id="35" name="MH_Number_1"/>
          <p:cNvSpPr/>
          <p:nvPr>
            <p:custDataLst>
              <p:tags r:id="rId5"/>
            </p:custDataLst>
          </p:nvPr>
        </p:nvSpPr>
        <p:spPr>
          <a:xfrm rot="413314">
            <a:off x="4633311" y="1598837"/>
            <a:ext cx="345580" cy="37410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1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36" name="MH_Number_2"/>
          <p:cNvSpPr/>
          <p:nvPr>
            <p:custDataLst>
              <p:tags r:id="rId6"/>
            </p:custDataLst>
          </p:nvPr>
        </p:nvSpPr>
        <p:spPr>
          <a:xfrm rot="413314">
            <a:off x="4486559" y="2267420"/>
            <a:ext cx="345580" cy="374108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2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37" name="MH_Number_3"/>
          <p:cNvSpPr/>
          <p:nvPr>
            <p:custDataLst>
              <p:tags r:id="rId7"/>
            </p:custDataLst>
          </p:nvPr>
        </p:nvSpPr>
        <p:spPr>
          <a:xfrm rot="413314">
            <a:off x="4339808" y="2936001"/>
            <a:ext cx="345580" cy="37410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3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38" name="MH_Number_4"/>
          <p:cNvSpPr/>
          <p:nvPr>
            <p:custDataLst>
              <p:tags r:id="rId8"/>
            </p:custDataLst>
          </p:nvPr>
        </p:nvSpPr>
        <p:spPr>
          <a:xfrm rot="413314">
            <a:off x="4192974" y="3604584"/>
            <a:ext cx="345739" cy="372796"/>
          </a:xfrm>
          <a:custGeom>
            <a:avLst/>
            <a:gdLst>
              <a:gd name="connsiteX0" fmla="*/ 45331 w 370414"/>
              <a:gd name="connsiteY0" fmla="*/ 39273 h 399327"/>
              <a:gd name="connsiteX1" fmla="*/ 370414 w 370414"/>
              <a:gd name="connsiteY1" fmla="*/ 0 h 399327"/>
              <a:gd name="connsiteX2" fmla="*/ 325084 w 370414"/>
              <a:gd name="connsiteY2" fmla="*/ 360054 h 399327"/>
              <a:gd name="connsiteX3" fmla="*/ 0 w 370414"/>
              <a:gd name="connsiteY3" fmla="*/ 399327 h 39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14" h="399327">
                <a:moveTo>
                  <a:pt x="45331" y="39273"/>
                </a:moveTo>
                <a:lnTo>
                  <a:pt x="370414" y="0"/>
                </a:lnTo>
                <a:lnTo>
                  <a:pt x="325084" y="360054"/>
                </a:lnTo>
                <a:lnTo>
                  <a:pt x="0" y="3993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4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15" name="MH_Others_2"/>
          <p:cNvSpPr/>
          <p:nvPr>
            <p:custDataLst>
              <p:tags r:id="rId9"/>
            </p:custDataLst>
          </p:nvPr>
        </p:nvSpPr>
        <p:spPr>
          <a:xfrm>
            <a:off x="180305" y="550669"/>
            <a:ext cx="1026683" cy="355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endParaRPr lang="zh-CN" altLang="en-US" sz="1425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Others_1"/>
          <p:cNvSpPr txBox="1"/>
          <p:nvPr>
            <p:custDataLst>
              <p:tags r:id="rId10"/>
            </p:custDataLst>
          </p:nvPr>
        </p:nvSpPr>
        <p:spPr>
          <a:xfrm>
            <a:off x="1297318" y="518326"/>
            <a:ext cx="811948" cy="43768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845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</a:p>
        </p:txBody>
      </p:sp>
      <p:sp>
        <p:nvSpPr>
          <p:cNvPr id="17" name="MH_Others_2"/>
          <p:cNvSpPr txBox="1"/>
          <p:nvPr>
            <p:custDataLst>
              <p:tags r:id="rId11"/>
            </p:custDataLst>
          </p:nvPr>
        </p:nvSpPr>
        <p:spPr>
          <a:xfrm>
            <a:off x="778006" y="956047"/>
            <a:ext cx="1850572" cy="3504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275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2275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12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0209" y="1585923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anose="04040905080B02020502" pitchFamily="82" charset="0"/>
              </a:rPr>
              <a:t>敬请指导</a:t>
            </a:r>
          </a:p>
        </p:txBody>
      </p:sp>
      <p:sp>
        <p:nvSpPr>
          <p:cNvPr id="8" name="TextBox 32"/>
          <p:cNvSpPr txBox="1"/>
          <p:nvPr/>
        </p:nvSpPr>
        <p:spPr>
          <a:xfrm>
            <a:off x="3307328" y="2932584"/>
            <a:ext cx="25298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张艺腾  赵浠明  林滏   周子龙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eaLnBrk="1" hangingPunct="1">
              <a:buFont typeface="Arial" panose="020B060402020209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2020-03-12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666054" y="806002"/>
            <a:ext cx="78124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基于图像识别的智能垃圾分类系统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700" cy="51450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82087" y="556607"/>
            <a:ext cx="308930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从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1+1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到造飞机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Linear regression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Logistic regression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Support vector machine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SMO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Decision Tree  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Random Forest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Boosting/Bagging (</a:t>
            </a:r>
            <a:r>
              <a:rPr lang="en-US" altLang="zh-CN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Adaboost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  <a:p>
            <a:pPr marL="0" lvl="1"/>
            <a:r>
              <a:rPr lang="mr-IN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…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RCNN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FAST-RCNN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YOLO</a:t>
            </a:r>
          </a:p>
          <a:p>
            <a:pPr marL="0" lvl="1"/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Cs229 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cs230 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cs231n</a:t>
            </a:r>
          </a:p>
          <a:p>
            <a:pPr marL="0" lvl="1"/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01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2133600"/>
            <a:ext cx="314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0" y="844352"/>
            <a:ext cx="4584700" cy="229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14" y="1780456"/>
            <a:ext cx="424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看看做的怎么样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SVM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扩充数据集合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Bagging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选取一些好的采样方法</a:t>
                </a: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DarkNet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上采样与下采样</a:t>
                </a: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Sampling</a:t>
                </a:r>
                <a:endPara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马上就能造飞机了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为稳固造飞机打下基础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32"/>
          <p:cNvSpPr txBox="1"/>
          <p:nvPr userDrawn="1"/>
        </p:nvSpPr>
        <p:spPr>
          <a:xfrm>
            <a:off x="265159" y="257176"/>
            <a:ext cx="1618721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Fast and Dirty</a:t>
            </a: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rail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33"/>
          <p:cNvSpPr txBox="1"/>
          <p:nvPr userDrawn="1"/>
        </p:nvSpPr>
        <p:spPr>
          <a:xfrm>
            <a:off x="265159" y="465139"/>
            <a:ext cx="7155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algn="l" defTabSz="685800">
              <a:defRPr/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随便搞一搞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2409" y="1852504"/>
            <a:ext cx="1376524" cy="22164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Apache Cordova</a:t>
            </a:r>
          </a:p>
        </p:txBody>
      </p:sp>
    </p:spTree>
    <p:extLst>
      <p:ext uri="{BB962C8B-B14F-4D97-AF65-F5344CB8AC3E}">
        <p14:creationId xmlns:p14="http://schemas.microsoft.com/office/powerpoint/2010/main" val="805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看看做的怎么样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Model1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扩充数据集合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Model2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选取一些好的采样方法</a:t>
                </a: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DarkNet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上采样与下采样</a:t>
                </a: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Model3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马上就能造飞机了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Model4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32"/>
          <p:cNvSpPr txBox="1"/>
          <p:nvPr userDrawn="1"/>
        </p:nvSpPr>
        <p:spPr>
          <a:xfrm>
            <a:off x="265159" y="257176"/>
            <a:ext cx="904743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Ensemble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33"/>
          <p:cNvSpPr txBox="1"/>
          <p:nvPr userDrawn="1"/>
        </p:nvSpPr>
        <p:spPr>
          <a:xfrm>
            <a:off x="265159" y="465139"/>
            <a:ext cx="7155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algn="l" defTabSz="685800">
              <a:defRPr/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随便搞一搞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2409" y="1852504"/>
            <a:ext cx="1376524" cy="22164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99761" y="1251895"/>
            <a:ext cx="38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Bias Variance Trade off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3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777016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13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508000"/>
            <a:ext cx="4051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35795" y="2219449"/>
            <a:ext cx="11658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Create ML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02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heme/theme1.xml><?xml version="1.0" encoding="utf-8"?>
<a:theme xmlns:a="http://schemas.openxmlformats.org/drawingml/2006/main" name="1_自定义设计方案">
  <a:themeElements>
    <a:clrScheme name="自定义 24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6A3AA"/>
      </a:accent1>
      <a:accent2>
        <a:srgbClr val="F05863"/>
      </a:accent2>
      <a:accent3>
        <a:srgbClr val="16A3AA"/>
      </a:accent3>
      <a:accent4>
        <a:srgbClr val="F05863"/>
      </a:accent4>
      <a:accent5>
        <a:srgbClr val="16A3AA"/>
      </a:accent5>
      <a:accent6>
        <a:srgbClr val="F05863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Macintosh PowerPoint</Application>
  <PresentationFormat>自定义</PresentationFormat>
  <Paragraphs>126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 Black</vt:lpstr>
      <vt:lpstr>Broadway</vt:lpstr>
      <vt:lpstr>Calibri</vt:lpstr>
      <vt:lpstr>Calibri Light</vt:lpstr>
      <vt:lpstr>Mangal</vt:lpstr>
      <vt:lpstr>Times New Roman</vt:lpstr>
      <vt:lpstr>宋体</vt:lpstr>
      <vt:lpstr>微软雅黑</vt:lpstr>
      <vt:lpstr>Arial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bt641.pptx</dc:title>
  <dc:creator/>
  <cp:lastModifiedBy/>
  <cp:revision>42</cp:revision>
  <dcterms:created xsi:type="dcterms:W3CDTF">2021-03-18T13:36:57Z</dcterms:created>
  <dcterms:modified xsi:type="dcterms:W3CDTF">2021-04-09T00:39:37Z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